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Lato" panose="020F0502020204030203"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Nunito"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60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Good Afternoon Panel !! We are excited to share our final draft of Our project named YoPo - a real time yoga pose detection Application.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2e963e1d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2e963e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4030b5b19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4030b5b1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1fe1e938e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1fe1e938e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da515c2d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4da515c2d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1fc3b113f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1fc3b113f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basically we made a personal trainer model with the help of Machine learning that identifies the yoga poses.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motivated us to build this project ?</a:t>
            </a:r>
            <a:endParaRPr/>
          </a:p>
          <a:p>
            <a:pPr marL="0" lvl="0" indent="0" algn="l" rtl="0">
              <a:spcBef>
                <a:spcPts val="0"/>
              </a:spcBef>
              <a:spcAft>
                <a:spcPts val="0"/>
              </a:spcAft>
              <a:buNone/>
            </a:pPr>
            <a:r>
              <a:rPr lang="en-GB"/>
              <a:t>So in this world of too much stress and busyness everyone wants to stay fit and if they even get some leisure time they are performing yoga but they are not sure whether they are performing the correct yoga pose or not and as we know that if yoga are performed in wrong way they can lead to consequences so We are challenged to build such project one of the other reason was the economic motivation as not everyone can join yoga classes and keep a personal trainer so our model will play a vital role in that as it can be installed in any device lash with camera and perform yoga at their comfort.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8b8d57bc1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8b8d57bc1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8b8d57bc1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8b8d57bc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78% accuracy -multi person OpenPose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8b8d57bc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8b8d57bc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8b8d57bc1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8b8d57bc1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Main objective of our model is to find the flexion points using Movenet model and then comparing it with the trained model flexion point (correct yoga)</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24"/>
        <p:cNvGrpSpPr/>
        <p:nvPr/>
      </p:nvGrpSpPr>
      <p:grpSpPr>
        <a:xfrm>
          <a:off x="0" y="0"/>
          <a:ext cx="0" cy="0"/>
          <a:chOff x="0" y="0"/>
          <a:chExt cx="0" cy="0"/>
        </a:xfrm>
      </p:grpSpPr>
      <p:pic>
        <p:nvPicPr>
          <p:cNvPr id="125" name="Google Shape;125;p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26" name="Google Shape;126;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 name="Google Shape;127;p13"/>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28" name="Google Shape;12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9" name="Google Shape;12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3"/>
          <p:cNvGrpSpPr/>
          <p:nvPr/>
        </p:nvGrpSpPr>
        <p:grpSpPr>
          <a:xfrm>
            <a:off x="0" y="381001"/>
            <a:ext cx="1037850" cy="1016287"/>
            <a:chOff x="0" y="381001"/>
            <a:chExt cx="1037850" cy="1016287"/>
          </a:xfrm>
        </p:grpSpPr>
        <p:sp>
          <p:nvSpPr>
            <p:cNvPr id="134" name="Google Shape;134;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3436725" y="1445338"/>
            <a:ext cx="1860000" cy="810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b="1"/>
              <a:t>YoPo</a:t>
            </a:r>
            <a:endParaRPr b="1"/>
          </a:p>
        </p:txBody>
      </p:sp>
      <p:sp>
        <p:nvSpPr>
          <p:cNvPr id="141" name="Google Shape;141;p14"/>
          <p:cNvSpPr txBox="1"/>
          <p:nvPr/>
        </p:nvSpPr>
        <p:spPr>
          <a:xfrm>
            <a:off x="360450" y="2256250"/>
            <a:ext cx="8423100" cy="184662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800" b="1" dirty="0">
                <a:solidFill>
                  <a:srgbClr val="0000FF"/>
                </a:solidFill>
                <a:latin typeface="Lato"/>
                <a:ea typeface="Lato"/>
                <a:cs typeface="Lato"/>
                <a:sym typeface="Lato"/>
              </a:rPr>
              <a:t>Presented By :- (Group 12)			Under the supervision of:-</a:t>
            </a:r>
            <a:endParaRPr sz="1800" b="1" dirty="0">
              <a:solidFill>
                <a:srgbClr val="0000FF"/>
              </a:solidFill>
              <a:latin typeface="Lato"/>
              <a:ea typeface="Lato"/>
              <a:cs typeface="Lato"/>
              <a:sym typeface="Lato"/>
            </a:endParaRPr>
          </a:p>
          <a:p>
            <a:pPr marL="0" lvl="0" indent="0" algn="l" rtl="0">
              <a:lnSpc>
                <a:spcPct val="150000"/>
              </a:lnSpc>
              <a:spcBef>
                <a:spcPts val="0"/>
              </a:spcBef>
              <a:spcAft>
                <a:spcPts val="0"/>
              </a:spcAft>
              <a:buNone/>
            </a:pPr>
            <a:r>
              <a:rPr lang="en-GB" sz="1800" b="1" dirty="0">
                <a:solidFill>
                  <a:srgbClr val="0000FF"/>
                </a:solidFill>
                <a:latin typeface="Lato"/>
                <a:ea typeface="Lato"/>
                <a:cs typeface="Lato"/>
                <a:sym typeface="Lato"/>
              </a:rPr>
              <a:t>					</a:t>
            </a:r>
            <a:r>
              <a:rPr lang="en-GB" sz="1800" b="1" dirty="0" err="1">
                <a:solidFill>
                  <a:srgbClr val="0000FF"/>
                </a:solidFill>
                <a:latin typeface="Lato"/>
                <a:ea typeface="Lato"/>
                <a:cs typeface="Lato"/>
                <a:sym typeface="Lato"/>
              </a:rPr>
              <a:t>Dr.</a:t>
            </a:r>
            <a:r>
              <a:rPr lang="en-GB" sz="1800" b="1" dirty="0">
                <a:solidFill>
                  <a:srgbClr val="0000FF"/>
                </a:solidFill>
                <a:latin typeface="Lato"/>
                <a:ea typeface="Lato"/>
                <a:cs typeface="Lato"/>
                <a:sym typeface="Lato"/>
              </a:rPr>
              <a:t> Ashish Kumar </a:t>
            </a:r>
            <a:r>
              <a:rPr lang="en-GB" sz="1800" b="1" dirty="0" err="1">
                <a:solidFill>
                  <a:srgbClr val="0000FF"/>
                </a:solidFill>
                <a:latin typeface="Lato"/>
                <a:ea typeface="Lato"/>
                <a:cs typeface="Lato"/>
                <a:sym typeface="Lato"/>
              </a:rPr>
              <a:t>Sahu</a:t>
            </a:r>
            <a:endParaRPr sz="1800" b="1" dirty="0">
              <a:solidFill>
                <a:srgbClr val="0000FF"/>
              </a:solidFill>
              <a:latin typeface="Lato"/>
              <a:ea typeface="Lato"/>
              <a:cs typeface="Lato"/>
              <a:sym typeface="Lato"/>
            </a:endParaRPr>
          </a:p>
          <a:p>
            <a:pPr marL="0" lvl="0" indent="0" algn="l" rtl="0">
              <a:lnSpc>
                <a:spcPct val="150000"/>
              </a:lnSpc>
              <a:spcBef>
                <a:spcPts val="0"/>
              </a:spcBef>
              <a:spcAft>
                <a:spcPts val="0"/>
              </a:spcAft>
              <a:buNone/>
            </a:pPr>
            <a:r>
              <a:rPr lang="en-GB" sz="1800" b="1" dirty="0">
                <a:solidFill>
                  <a:srgbClr val="0000FF"/>
                </a:solidFill>
                <a:latin typeface="Lato"/>
                <a:ea typeface="Lato"/>
                <a:cs typeface="Lato"/>
                <a:sym typeface="Lato"/>
              </a:rPr>
              <a:t>K. Hemanth Naik [2020UGCS013]		Assistant Professor</a:t>
            </a:r>
            <a:endParaRPr sz="1800" b="1" dirty="0">
              <a:solidFill>
                <a:srgbClr val="0000FF"/>
              </a:solidFill>
              <a:latin typeface="Lato"/>
              <a:ea typeface="Lato"/>
              <a:cs typeface="Lato"/>
              <a:sym typeface="Lato"/>
            </a:endParaRPr>
          </a:p>
          <a:p>
            <a:pPr marL="0" lvl="0" indent="0" algn="l" rtl="0">
              <a:lnSpc>
                <a:spcPct val="150000"/>
              </a:lnSpc>
              <a:spcBef>
                <a:spcPts val="0"/>
              </a:spcBef>
              <a:spcAft>
                <a:spcPts val="0"/>
              </a:spcAft>
              <a:buNone/>
            </a:pPr>
            <a:r>
              <a:rPr lang="en-GB" sz="1800" b="1" dirty="0">
                <a:solidFill>
                  <a:srgbClr val="0000FF"/>
                </a:solidFill>
                <a:latin typeface="Lato"/>
                <a:ea typeface="Lato"/>
                <a:cs typeface="Lato"/>
                <a:sym typeface="Lato"/>
              </a:rPr>
              <a:t>Akhilesh Kumar Mishra [2020UGCS053]	Department of Computer Science</a:t>
            </a:r>
            <a:endParaRPr sz="1800" b="1" dirty="0">
              <a:solidFill>
                <a:srgbClr val="0000FF"/>
              </a:solidFill>
              <a:latin typeface="Lato"/>
              <a:ea typeface="Lato"/>
              <a:cs typeface="Lato"/>
              <a:sym typeface="Lato"/>
            </a:endParaRPr>
          </a:p>
        </p:txBody>
      </p:sp>
      <p:pic>
        <p:nvPicPr>
          <p:cNvPr id="142" name="Google Shape;142;p14"/>
          <p:cNvPicPr preferRelativeResize="0"/>
          <p:nvPr/>
        </p:nvPicPr>
        <p:blipFill>
          <a:blip r:embed="rId3">
            <a:alphaModFix/>
          </a:blip>
          <a:stretch>
            <a:fillRect/>
          </a:stretch>
        </p:blipFill>
        <p:spPr>
          <a:xfrm>
            <a:off x="3076088" y="221325"/>
            <a:ext cx="2581275" cy="1018025"/>
          </a:xfrm>
          <a:prstGeom prst="rect">
            <a:avLst/>
          </a:prstGeom>
          <a:noFill/>
          <a:ln>
            <a:noFill/>
          </a:ln>
        </p:spPr>
      </p:pic>
      <p:cxnSp>
        <p:nvCxnSpPr>
          <p:cNvPr id="143" name="Google Shape;143;p14"/>
          <p:cNvCxnSpPr/>
          <p:nvPr/>
        </p:nvCxnSpPr>
        <p:spPr>
          <a:xfrm>
            <a:off x="4761850" y="2256250"/>
            <a:ext cx="0" cy="1708500"/>
          </a:xfrm>
          <a:prstGeom prst="straightConnector1">
            <a:avLst/>
          </a:prstGeom>
          <a:noFill/>
          <a:ln w="9525" cap="flat" cmpd="sng">
            <a:solidFill>
              <a:schemeClr val="lt1"/>
            </a:solidFill>
            <a:prstDash val="lgDashDot"/>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p:nvPr/>
        </p:nvSpPr>
        <p:spPr>
          <a:xfrm>
            <a:off x="2627475" y="191425"/>
            <a:ext cx="4024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solidFill>
                  <a:schemeClr val="lt1"/>
                </a:solidFill>
                <a:latin typeface="Lato"/>
                <a:ea typeface="Lato"/>
                <a:cs typeface="Lato"/>
                <a:sym typeface="Lato"/>
              </a:rPr>
              <a:t>Some SnapShots of our Project</a:t>
            </a:r>
            <a:endParaRPr sz="1800">
              <a:solidFill>
                <a:schemeClr val="lt1"/>
              </a:solidFill>
              <a:latin typeface="Lato"/>
              <a:ea typeface="Lato"/>
              <a:cs typeface="Lato"/>
              <a:sym typeface="Lato"/>
            </a:endParaRPr>
          </a:p>
        </p:txBody>
      </p:sp>
      <p:pic>
        <p:nvPicPr>
          <p:cNvPr id="207" name="Google Shape;207;p23"/>
          <p:cNvPicPr preferRelativeResize="0"/>
          <p:nvPr/>
        </p:nvPicPr>
        <p:blipFill>
          <a:blip r:embed="rId3">
            <a:alphaModFix/>
          </a:blip>
          <a:stretch>
            <a:fillRect/>
          </a:stretch>
        </p:blipFill>
        <p:spPr>
          <a:xfrm>
            <a:off x="2627482" y="1730275"/>
            <a:ext cx="4295122" cy="2020049"/>
          </a:xfrm>
          <a:prstGeom prst="rect">
            <a:avLst/>
          </a:prstGeom>
          <a:noFill/>
          <a:ln>
            <a:noFill/>
          </a:ln>
        </p:spPr>
      </p:pic>
      <p:pic>
        <p:nvPicPr>
          <p:cNvPr id="208" name="Google Shape;208;p23"/>
          <p:cNvPicPr preferRelativeResize="0"/>
          <p:nvPr/>
        </p:nvPicPr>
        <p:blipFill rotWithShape="1">
          <a:blip r:embed="rId4">
            <a:alphaModFix/>
          </a:blip>
          <a:srcRect/>
          <a:stretch/>
        </p:blipFill>
        <p:spPr>
          <a:xfrm rot="994606">
            <a:off x="438686" y="3271674"/>
            <a:ext cx="2592325" cy="1504776"/>
          </a:xfrm>
          <a:prstGeom prst="rect">
            <a:avLst/>
          </a:prstGeom>
          <a:noFill/>
          <a:ln>
            <a:noFill/>
          </a:ln>
        </p:spPr>
      </p:pic>
      <p:pic>
        <p:nvPicPr>
          <p:cNvPr id="209" name="Google Shape;209;p23"/>
          <p:cNvPicPr preferRelativeResize="0"/>
          <p:nvPr/>
        </p:nvPicPr>
        <p:blipFill>
          <a:blip r:embed="rId5">
            <a:alphaModFix/>
          </a:blip>
          <a:stretch>
            <a:fillRect/>
          </a:stretch>
        </p:blipFill>
        <p:spPr>
          <a:xfrm rot="1309081">
            <a:off x="6448428" y="851071"/>
            <a:ext cx="2510718" cy="1527459"/>
          </a:xfrm>
          <a:prstGeom prst="rect">
            <a:avLst/>
          </a:prstGeom>
          <a:noFill/>
          <a:ln>
            <a:noFill/>
          </a:ln>
        </p:spPr>
      </p:pic>
      <p:pic>
        <p:nvPicPr>
          <p:cNvPr id="210" name="Google Shape;210;p23"/>
          <p:cNvPicPr preferRelativeResize="0"/>
          <p:nvPr/>
        </p:nvPicPr>
        <p:blipFill>
          <a:blip r:embed="rId6">
            <a:alphaModFix/>
          </a:blip>
          <a:stretch>
            <a:fillRect/>
          </a:stretch>
        </p:blipFill>
        <p:spPr>
          <a:xfrm rot="-1041409">
            <a:off x="415507" y="1060543"/>
            <a:ext cx="2566362" cy="1314290"/>
          </a:xfrm>
          <a:prstGeom prst="rect">
            <a:avLst/>
          </a:prstGeom>
          <a:noFill/>
          <a:ln>
            <a:noFill/>
          </a:ln>
        </p:spPr>
      </p:pic>
      <p:pic>
        <p:nvPicPr>
          <p:cNvPr id="211" name="Google Shape;211;p23"/>
          <p:cNvPicPr preferRelativeResize="0"/>
          <p:nvPr/>
        </p:nvPicPr>
        <p:blipFill>
          <a:blip r:embed="rId7">
            <a:alphaModFix/>
          </a:blip>
          <a:stretch>
            <a:fillRect/>
          </a:stretch>
        </p:blipFill>
        <p:spPr>
          <a:xfrm rot="-1155668">
            <a:off x="6533712" y="2968347"/>
            <a:ext cx="2466950" cy="2111424"/>
          </a:xfrm>
          <a:prstGeom prst="rect">
            <a:avLst/>
          </a:prstGeom>
          <a:noFill/>
          <a:ln>
            <a:noFill/>
          </a:ln>
        </p:spPr>
      </p:pic>
      <p:sp>
        <p:nvSpPr>
          <p:cNvPr id="212" name="Google Shape;212;p23"/>
          <p:cNvSpPr txBox="1"/>
          <p:nvPr/>
        </p:nvSpPr>
        <p:spPr>
          <a:xfrm>
            <a:off x="3262288" y="4239075"/>
            <a:ext cx="3025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a:ea typeface="Lato"/>
                <a:cs typeface="Lato"/>
                <a:sym typeface="Lato"/>
              </a:rPr>
              <a:t>Live Demonstration…..</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819150" y="7023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Industrial Perspective</a:t>
            </a:r>
            <a:endParaRPr sz="2800"/>
          </a:p>
        </p:txBody>
      </p:sp>
      <p:sp>
        <p:nvSpPr>
          <p:cNvPr id="218" name="Google Shape;218;p24"/>
          <p:cNvSpPr txBox="1">
            <a:spLocks noGrp="1"/>
          </p:cNvSpPr>
          <p:nvPr>
            <p:ph type="body" idx="1"/>
          </p:nvPr>
        </p:nvSpPr>
        <p:spPr>
          <a:xfrm>
            <a:off x="646550" y="1456350"/>
            <a:ext cx="7505700" cy="2856600"/>
          </a:xfrm>
          <a:prstGeom prst="rect">
            <a:avLst/>
          </a:prstGeom>
        </p:spPr>
        <p:txBody>
          <a:bodyPr spcFirstLastPara="1" wrap="square" lIns="91425" tIns="91425" rIns="91425" bIns="91425" anchor="t" anchorCtr="0">
            <a:noAutofit/>
          </a:bodyPr>
          <a:lstStyle/>
          <a:p>
            <a:pPr marL="457200" lvl="0" indent="-349408" algn="l" rtl="0">
              <a:lnSpc>
                <a:spcPct val="105000"/>
              </a:lnSpc>
              <a:spcBef>
                <a:spcPts val="0"/>
              </a:spcBef>
              <a:spcAft>
                <a:spcPts val="0"/>
              </a:spcAft>
              <a:buSzPts val="1903"/>
              <a:buAutoNum type="arabicPeriod"/>
            </a:pPr>
            <a:r>
              <a:rPr lang="en-GB" sz="1902" b="1"/>
              <a:t>HEALTH SECTOR</a:t>
            </a:r>
            <a:endParaRPr sz="1902" b="1"/>
          </a:p>
          <a:p>
            <a:pPr marL="457200" lvl="0" indent="0" algn="l" rtl="0">
              <a:lnSpc>
                <a:spcPct val="105000"/>
              </a:lnSpc>
              <a:spcBef>
                <a:spcPts val="1200"/>
              </a:spcBef>
              <a:spcAft>
                <a:spcPts val="0"/>
              </a:spcAft>
              <a:buSzPts val="523"/>
              <a:buNone/>
            </a:pPr>
            <a:r>
              <a:rPr lang="en-GB" sz="1807"/>
              <a:t> </a:t>
            </a:r>
            <a:r>
              <a:rPr lang="en-GB" sz="1902"/>
              <a:t>Our Product can be prescribed by the doctors to different Patients</a:t>
            </a:r>
            <a:endParaRPr sz="1902"/>
          </a:p>
          <a:p>
            <a:pPr marL="0" lvl="0" indent="0" algn="l" rtl="0">
              <a:lnSpc>
                <a:spcPct val="105000"/>
              </a:lnSpc>
              <a:spcBef>
                <a:spcPts val="1200"/>
              </a:spcBef>
              <a:spcAft>
                <a:spcPts val="0"/>
              </a:spcAft>
              <a:buSzPts val="523"/>
              <a:buNone/>
            </a:pPr>
            <a:r>
              <a:rPr lang="en-GB" sz="1902" b="1"/>
              <a:t>2. 	SPORTS SECTOR</a:t>
            </a:r>
            <a:endParaRPr sz="1902" b="1"/>
          </a:p>
          <a:p>
            <a:pPr marL="457200" lvl="0" indent="0" algn="l" rtl="0">
              <a:lnSpc>
                <a:spcPct val="105000"/>
              </a:lnSpc>
              <a:spcBef>
                <a:spcPts val="1200"/>
              </a:spcBef>
              <a:spcAft>
                <a:spcPts val="0"/>
              </a:spcAft>
              <a:buSzPts val="523"/>
              <a:buNone/>
            </a:pPr>
            <a:r>
              <a:rPr lang="en-GB" sz="1807"/>
              <a:t> </a:t>
            </a:r>
            <a:r>
              <a:rPr lang="en-GB" sz="1902"/>
              <a:t>Our Product can be used by Sports Academies and Schools</a:t>
            </a:r>
            <a:endParaRPr sz="1902"/>
          </a:p>
          <a:p>
            <a:pPr marL="0" lvl="0" indent="0" algn="l" rtl="0">
              <a:lnSpc>
                <a:spcPct val="105000"/>
              </a:lnSpc>
              <a:spcBef>
                <a:spcPts val="1200"/>
              </a:spcBef>
              <a:spcAft>
                <a:spcPts val="0"/>
              </a:spcAft>
              <a:buSzPts val="523"/>
              <a:buNone/>
            </a:pPr>
            <a:r>
              <a:rPr lang="en-GB" sz="1950" b="1"/>
              <a:t>3.	D2C SECTOR</a:t>
            </a:r>
            <a:endParaRPr sz="1950" b="1"/>
          </a:p>
          <a:p>
            <a:pPr marL="457200" lvl="0" indent="0" algn="l" rtl="0">
              <a:lnSpc>
                <a:spcPct val="105000"/>
              </a:lnSpc>
              <a:spcBef>
                <a:spcPts val="1200"/>
              </a:spcBef>
              <a:spcAft>
                <a:spcPts val="0"/>
              </a:spcAft>
              <a:buSzPts val="523"/>
              <a:buNone/>
            </a:pPr>
            <a:r>
              <a:rPr lang="en-GB" sz="1854"/>
              <a:t> </a:t>
            </a:r>
            <a:r>
              <a:rPr lang="en-GB" sz="1950"/>
              <a:t>Our Product can be used by any individual </a:t>
            </a:r>
            <a:endParaRPr sz="1950"/>
          </a:p>
          <a:p>
            <a:pPr marL="0" lvl="0" indent="0" algn="l" rtl="0">
              <a:lnSpc>
                <a:spcPct val="105000"/>
              </a:lnSpc>
              <a:spcBef>
                <a:spcPts val="1200"/>
              </a:spcBef>
              <a:spcAft>
                <a:spcPts val="0"/>
              </a:spcAft>
              <a:buSzPts val="523"/>
              <a:buNone/>
            </a:pPr>
            <a:endParaRPr sz="1902"/>
          </a:p>
          <a:p>
            <a:pPr marL="0" lvl="0" indent="0" algn="l" rtl="0">
              <a:lnSpc>
                <a:spcPct val="105000"/>
              </a:lnSpc>
              <a:spcBef>
                <a:spcPts val="1200"/>
              </a:spcBef>
              <a:spcAft>
                <a:spcPts val="1200"/>
              </a:spcAft>
              <a:buSzPts val="523"/>
              <a:buNone/>
            </a:pPr>
            <a:endParaRPr sz="176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Conclusion</a:t>
            </a:r>
            <a:endParaRPr/>
          </a:p>
        </p:txBody>
      </p:sp>
      <p:sp>
        <p:nvSpPr>
          <p:cNvPr id="224" name="Google Shape;224;p25"/>
          <p:cNvSpPr txBox="1">
            <a:spLocks noGrp="1"/>
          </p:cNvSpPr>
          <p:nvPr>
            <p:ph type="body" idx="1"/>
          </p:nvPr>
        </p:nvSpPr>
        <p:spPr>
          <a:xfrm>
            <a:off x="1297500" y="1794475"/>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sz="1700"/>
              <a:t>Human pose estimation is different as it has to localize and assemble human body parts on the basis of an already defined structure of the human body. </a:t>
            </a:r>
            <a:endParaRPr sz="1700"/>
          </a:p>
          <a:p>
            <a:pPr marL="0" lvl="0" indent="0" algn="just" rtl="0">
              <a:spcBef>
                <a:spcPts val="1200"/>
              </a:spcBef>
              <a:spcAft>
                <a:spcPts val="1200"/>
              </a:spcAft>
              <a:buNone/>
            </a:pPr>
            <a:r>
              <a:rPr lang="en-GB" sz="1700"/>
              <a:t>Application of pose estimation in fitness and sports can help prevent injuries and improve the performance of people’s workout. suggests, yoga self instruction systems carry the potential to make yoga popular along with making sure it is performed in the right manner.</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FUTURE WORK </a:t>
            </a:r>
            <a:endParaRPr dirty="0"/>
          </a:p>
        </p:txBody>
      </p:sp>
      <p:sp>
        <p:nvSpPr>
          <p:cNvPr id="230" name="Google Shape;230;p2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700" dirty="0"/>
              <a:t>1. After going through various position detector modules available in the market we have decided to work with the </a:t>
            </a:r>
            <a:r>
              <a:rPr lang="en-GB" sz="1700" dirty="0" err="1"/>
              <a:t>MoveNet</a:t>
            </a:r>
            <a:r>
              <a:rPr lang="en-GB" sz="1700" dirty="0"/>
              <a:t> Module .</a:t>
            </a:r>
            <a:endParaRPr sz="1700" dirty="0"/>
          </a:p>
          <a:p>
            <a:pPr marL="0" lvl="0" indent="0" algn="l" rtl="0">
              <a:spcBef>
                <a:spcPts val="1200"/>
              </a:spcBef>
              <a:spcAft>
                <a:spcPts val="0"/>
              </a:spcAft>
              <a:buNone/>
            </a:pPr>
            <a:r>
              <a:rPr lang="en-GB" sz="1700" dirty="0"/>
              <a:t>2. We have planned to get total of 6-8 Yoga Pose in our WebApp.</a:t>
            </a:r>
          </a:p>
          <a:p>
            <a:pPr marL="0" lvl="0" indent="0" algn="l" rtl="0">
              <a:spcBef>
                <a:spcPts val="1200"/>
              </a:spcBef>
              <a:spcAft>
                <a:spcPts val="0"/>
              </a:spcAft>
              <a:buNone/>
            </a:pPr>
            <a:r>
              <a:rPr lang="en-GB" sz="1700" dirty="0"/>
              <a:t>3. Enhancing our WebApp and making the website more responsive to different viewport.</a:t>
            </a:r>
            <a:endParaRPr sz="1700" dirty="0"/>
          </a:p>
          <a:p>
            <a:pPr marL="0" lvl="0" indent="0" algn="l" rtl="0">
              <a:spcBef>
                <a:spcPts val="1200"/>
              </a:spcBef>
              <a:spcAft>
                <a:spcPts val="1200"/>
              </a:spcAft>
              <a:buNone/>
            </a:pPr>
            <a:endParaRPr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p:nvPr/>
        </p:nvSpPr>
        <p:spPr>
          <a:xfrm>
            <a:off x="2759400" y="2187000"/>
            <a:ext cx="36252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800">
                <a:solidFill>
                  <a:schemeClr val="lt1"/>
                </a:solidFill>
                <a:latin typeface="Lato"/>
                <a:ea typeface="Lato"/>
                <a:cs typeface="Lato"/>
                <a:sym typeface="Lato"/>
              </a:rPr>
              <a:t>THANK YOU</a:t>
            </a:r>
            <a:endParaRPr sz="3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PROJECT AIM</a:t>
            </a:r>
            <a:endParaRPr/>
          </a:p>
        </p:txBody>
      </p:sp>
      <p:sp>
        <p:nvSpPr>
          <p:cNvPr id="149" name="Google Shape;149;p15"/>
          <p:cNvSpPr txBox="1"/>
          <p:nvPr/>
        </p:nvSpPr>
        <p:spPr>
          <a:xfrm>
            <a:off x="1181000" y="2171550"/>
            <a:ext cx="7038900" cy="2301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900">
                <a:latin typeface="Lato"/>
                <a:ea typeface="Lato"/>
                <a:cs typeface="Lato"/>
                <a:sym typeface="Lato"/>
              </a:rPr>
              <a:t>The Aim of our project is to make a Yoga Pose Detector that will work as a personal trainer.</a:t>
            </a:r>
            <a:endParaRPr sz="1900">
              <a:latin typeface="Lato"/>
              <a:ea typeface="Lato"/>
              <a:cs typeface="Lato"/>
              <a:sym typeface="Lato"/>
            </a:endParaRPr>
          </a:p>
          <a:p>
            <a:pPr marL="0" lvl="0" indent="0" algn="just" rtl="0">
              <a:spcBef>
                <a:spcPts val="0"/>
              </a:spcBef>
              <a:spcAft>
                <a:spcPts val="0"/>
              </a:spcAft>
              <a:buNone/>
            </a:pPr>
            <a:endParaRPr sz="1900">
              <a:latin typeface="Lato"/>
              <a:ea typeface="Lato"/>
              <a:cs typeface="Lato"/>
              <a:sym typeface="Lato"/>
            </a:endParaRPr>
          </a:p>
          <a:p>
            <a:pPr marL="0" lvl="0" indent="0" algn="just" rtl="0">
              <a:spcBef>
                <a:spcPts val="0"/>
              </a:spcBef>
              <a:spcAft>
                <a:spcPts val="0"/>
              </a:spcAft>
              <a:buNone/>
            </a:pPr>
            <a:r>
              <a:rPr lang="en-GB" sz="1900">
                <a:latin typeface="Lato"/>
                <a:ea typeface="Lato"/>
                <a:cs typeface="Lato"/>
                <a:sym typeface="Lato"/>
              </a:rPr>
              <a:t>A person can perform different set of Yoga Poses and our Model will detect the correct pose using Machine Learning Technique.</a:t>
            </a:r>
            <a:endParaRPr sz="15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7035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What Motivated Us…..</a:t>
            </a:r>
            <a:endParaRPr/>
          </a:p>
        </p:txBody>
      </p:sp>
      <p:sp>
        <p:nvSpPr>
          <p:cNvPr id="155" name="Google Shape;155;p16"/>
          <p:cNvSpPr txBox="1">
            <a:spLocks noGrp="1"/>
          </p:cNvSpPr>
          <p:nvPr>
            <p:ph type="body" idx="1"/>
          </p:nvPr>
        </p:nvSpPr>
        <p:spPr>
          <a:xfrm>
            <a:off x="2030400" y="19101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2100"/>
              <a:t>Everyone can not afford a personal trainer to perform the daily yoga activities. </a:t>
            </a:r>
            <a:endParaRPr sz="2100"/>
          </a:p>
        </p:txBody>
      </p:sp>
      <p:sp>
        <p:nvSpPr>
          <p:cNvPr id="156" name="Google Shape;156;p16"/>
          <p:cNvSpPr txBox="1"/>
          <p:nvPr/>
        </p:nvSpPr>
        <p:spPr>
          <a:xfrm>
            <a:off x="1297500" y="1910181"/>
            <a:ext cx="732900" cy="80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a:solidFill>
                  <a:schemeClr val="dk2"/>
                </a:solidFill>
                <a:latin typeface="Montserrat"/>
                <a:ea typeface="Montserrat"/>
                <a:cs typeface="Montserrat"/>
                <a:sym typeface="Montserrat"/>
              </a:rPr>
              <a:t>+</a:t>
            </a:r>
            <a:endParaRPr sz="2000">
              <a:solidFill>
                <a:schemeClr val="dk2"/>
              </a:solidFill>
            </a:endParaRPr>
          </a:p>
          <a:p>
            <a:pPr marL="0" lvl="0" indent="0" algn="ctr" rtl="0">
              <a:spcBef>
                <a:spcPts val="0"/>
              </a:spcBef>
              <a:spcAft>
                <a:spcPts val="0"/>
              </a:spcAft>
              <a:buNone/>
            </a:pPr>
            <a:endParaRPr sz="1900">
              <a:solidFill>
                <a:schemeClr val="dk2"/>
              </a:solidFill>
            </a:endParaRPr>
          </a:p>
        </p:txBody>
      </p:sp>
      <p:sp>
        <p:nvSpPr>
          <p:cNvPr id="157" name="Google Shape;157;p16"/>
          <p:cNvSpPr txBox="1">
            <a:spLocks noGrp="1"/>
          </p:cNvSpPr>
          <p:nvPr>
            <p:ph type="body" idx="1"/>
          </p:nvPr>
        </p:nvSpPr>
        <p:spPr>
          <a:xfrm>
            <a:off x="2030400" y="32204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2000"/>
              <a:t>Without guidance most of the people are performing wrong yoga postures. Doing correct Yoga posture can only benefits a person.</a:t>
            </a:r>
            <a:endParaRPr sz="2000"/>
          </a:p>
        </p:txBody>
      </p:sp>
      <p:sp>
        <p:nvSpPr>
          <p:cNvPr id="158" name="Google Shape;158;p16"/>
          <p:cNvSpPr txBox="1"/>
          <p:nvPr/>
        </p:nvSpPr>
        <p:spPr>
          <a:xfrm>
            <a:off x="1297500" y="3263225"/>
            <a:ext cx="732900" cy="939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a:solidFill>
                  <a:schemeClr val="dk2"/>
                </a:solidFill>
                <a:latin typeface="Montserrat"/>
                <a:ea typeface="Montserrat"/>
                <a:cs typeface="Montserrat"/>
                <a:sym typeface="Montserrat"/>
              </a:rPr>
              <a:t>+</a:t>
            </a:r>
            <a:endParaRPr sz="2000">
              <a:solidFill>
                <a:schemeClr val="dk2"/>
              </a:solidFill>
            </a:endParaRPr>
          </a:p>
          <a:p>
            <a:pPr marL="0" lvl="0" indent="0" algn="ctr" rtl="0">
              <a:spcBef>
                <a:spcPts val="0"/>
              </a:spcBef>
              <a:spcAft>
                <a:spcPts val="0"/>
              </a:spcAft>
              <a:buNone/>
            </a:pPr>
            <a:endParaRPr sz="19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What’s New…..</a:t>
            </a:r>
            <a:endParaRPr dirty="0"/>
          </a:p>
        </p:txBody>
      </p:sp>
      <p:sp>
        <p:nvSpPr>
          <p:cNvPr id="164" name="Google Shape;164;p1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dirty="0">
                <a:solidFill>
                  <a:srgbClr val="1B212C"/>
                </a:solidFill>
              </a:rPr>
              <a:t>Last Semester we have worked on the same project </a:t>
            </a:r>
            <a:r>
              <a:rPr lang="en-GB" sz="1600" dirty="0" err="1">
                <a:solidFill>
                  <a:srgbClr val="1B212C"/>
                </a:solidFill>
              </a:rPr>
              <a:t>YoPo</a:t>
            </a:r>
            <a:r>
              <a:rPr lang="en-GB" sz="1600" dirty="0">
                <a:solidFill>
                  <a:srgbClr val="1B212C"/>
                </a:solidFill>
              </a:rPr>
              <a:t> - A real time Yoga Pose Detector. We continued with the same project this year with some major updation.</a:t>
            </a:r>
            <a:endParaRPr sz="1600" dirty="0">
              <a:solidFill>
                <a:srgbClr val="1B212C"/>
              </a:solidFill>
            </a:endParaRPr>
          </a:p>
          <a:p>
            <a:pPr marL="457200" lvl="0" indent="-330200" algn="l" rtl="0">
              <a:spcBef>
                <a:spcPts val="1200"/>
              </a:spcBef>
              <a:spcAft>
                <a:spcPts val="0"/>
              </a:spcAft>
              <a:buClr>
                <a:srgbClr val="1B212C"/>
              </a:buClr>
              <a:buSzPts val="1600"/>
              <a:buAutoNum type="arabicPeriod"/>
            </a:pPr>
            <a:r>
              <a:rPr lang="en-GB" sz="1600" dirty="0">
                <a:solidFill>
                  <a:srgbClr val="1B212C"/>
                </a:solidFill>
              </a:rPr>
              <a:t>We have increased our training </a:t>
            </a:r>
            <a:r>
              <a:rPr lang="en-GB" sz="1600" dirty="0" err="1">
                <a:solidFill>
                  <a:srgbClr val="1B212C"/>
                </a:solidFill>
              </a:rPr>
              <a:t>DataSet</a:t>
            </a:r>
            <a:r>
              <a:rPr lang="en-GB" sz="1600" dirty="0">
                <a:solidFill>
                  <a:srgbClr val="1B212C"/>
                </a:solidFill>
              </a:rPr>
              <a:t> from 100-120 </a:t>
            </a:r>
            <a:r>
              <a:rPr lang="en-GB" sz="1600" dirty="0" err="1">
                <a:solidFill>
                  <a:srgbClr val="1B212C"/>
                </a:solidFill>
              </a:rPr>
              <a:t>Imgaes</a:t>
            </a:r>
            <a:r>
              <a:rPr lang="en-GB" sz="1600" dirty="0">
                <a:solidFill>
                  <a:srgbClr val="1B212C"/>
                </a:solidFill>
              </a:rPr>
              <a:t> per pose to 300-400 images per pose.</a:t>
            </a:r>
            <a:endParaRPr sz="1600" dirty="0">
              <a:solidFill>
                <a:srgbClr val="1B212C"/>
              </a:solidFill>
            </a:endParaRPr>
          </a:p>
          <a:p>
            <a:pPr marL="457200" lvl="0" indent="-330200" algn="l" rtl="0">
              <a:spcBef>
                <a:spcPts val="0"/>
              </a:spcBef>
              <a:spcAft>
                <a:spcPts val="0"/>
              </a:spcAft>
              <a:buClr>
                <a:srgbClr val="1B212C"/>
              </a:buClr>
              <a:buSzPts val="1600"/>
              <a:buAutoNum type="arabicPeriod"/>
            </a:pPr>
            <a:r>
              <a:rPr lang="en-GB" sz="1600" dirty="0">
                <a:solidFill>
                  <a:srgbClr val="1B212C"/>
                </a:solidFill>
              </a:rPr>
              <a:t>Increased accuracy from 92.34% to 96.48%</a:t>
            </a:r>
            <a:endParaRPr sz="1600" dirty="0">
              <a:solidFill>
                <a:srgbClr val="1B212C"/>
              </a:solidFill>
            </a:endParaRPr>
          </a:p>
          <a:p>
            <a:pPr marL="457200" lvl="0" indent="-330200" algn="l" rtl="0">
              <a:spcBef>
                <a:spcPts val="0"/>
              </a:spcBef>
              <a:spcAft>
                <a:spcPts val="0"/>
              </a:spcAft>
              <a:buClr>
                <a:srgbClr val="1B212C"/>
              </a:buClr>
              <a:buSzPts val="1600"/>
              <a:buAutoNum type="arabicPeriod"/>
            </a:pPr>
            <a:r>
              <a:rPr lang="en-GB" sz="1600" dirty="0">
                <a:solidFill>
                  <a:srgbClr val="1B212C"/>
                </a:solidFill>
              </a:rPr>
              <a:t>Our model is now able to detect more poses [ Added two more poses Warrior &amp; Triangle].</a:t>
            </a:r>
            <a:endParaRPr sz="1600" dirty="0">
              <a:solidFill>
                <a:srgbClr val="1B212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LITERATURE SURVEY</a:t>
            </a:r>
            <a:endParaRPr/>
          </a:p>
        </p:txBody>
      </p:sp>
      <p:pic>
        <p:nvPicPr>
          <p:cNvPr id="170" name="Google Shape;170;p18"/>
          <p:cNvPicPr preferRelativeResize="0"/>
          <p:nvPr/>
        </p:nvPicPr>
        <p:blipFill>
          <a:blip r:embed="rId3">
            <a:alphaModFix/>
          </a:blip>
          <a:stretch>
            <a:fillRect/>
          </a:stretch>
        </p:blipFill>
        <p:spPr>
          <a:xfrm>
            <a:off x="1252625" y="1469325"/>
            <a:ext cx="6638739" cy="3038500"/>
          </a:xfrm>
          <a:prstGeom prst="rect">
            <a:avLst/>
          </a:prstGeom>
          <a:noFill/>
          <a:ln>
            <a:noFill/>
          </a:ln>
        </p:spPr>
      </p:pic>
      <p:sp>
        <p:nvSpPr>
          <p:cNvPr id="171" name="Google Shape;171;p18"/>
          <p:cNvSpPr txBox="1"/>
          <p:nvPr/>
        </p:nvSpPr>
        <p:spPr>
          <a:xfrm>
            <a:off x="4874250" y="3811100"/>
            <a:ext cx="6387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highlight>
                  <a:schemeClr val="dk1"/>
                </a:highlight>
                <a:latin typeface="Calibri"/>
                <a:ea typeface="Calibri"/>
                <a:cs typeface="Calibri"/>
                <a:sym typeface="Calibri"/>
              </a:rPr>
              <a:t>MoveNet</a:t>
            </a:r>
            <a:endParaRPr sz="100">
              <a:highlight>
                <a:schemeClr val="dk1"/>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b="1"/>
              <a:t>LITERATURE SURVEY</a:t>
            </a:r>
            <a:endParaRPr b="1"/>
          </a:p>
        </p:txBody>
      </p:sp>
      <p:sp>
        <p:nvSpPr>
          <p:cNvPr id="177" name="Google Shape;177;p19"/>
          <p:cNvSpPr txBox="1">
            <a:spLocks noGrp="1"/>
          </p:cNvSpPr>
          <p:nvPr>
            <p:ph type="body" idx="1"/>
          </p:nvPr>
        </p:nvSpPr>
        <p:spPr>
          <a:xfrm>
            <a:off x="819150" y="1573200"/>
            <a:ext cx="7505700" cy="2865600"/>
          </a:xfrm>
          <a:prstGeom prst="rect">
            <a:avLst/>
          </a:prstGeom>
        </p:spPr>
        <p:txBody>
          <a:bodyPr spcFirstLastPara="1" wrap="square" lIns="91425" tIns="91425" rIns="91425" bIns="91425" anchor="t" anchorCtr="0">
            <a:normAutofit fontScale="92500" lnSpcReduction="20000"/>
          </a:bodyPr>
          <a:lstStyle/>
          <a:p>
            <a:pPr marL="457200" lvl="0" indent="-328453" algn="l" rtl="0">
              <a:spcBef>
                <a:spcPts val="0"/>
              </a:spcBef>
              <a:spcAft>
                <a:spcPts val="0"/>
              </a:spcAft>
              <a:buSzPct val="100000"/>
              <a:buAutoNum type="arabicPeriod"/>
            </a:pPr>
            <a:r>
              <a:rPr lang="en-GB" sz="1700" b="1" u="sng"/>
              <a:t>Pose Estimation and Classification for Yoga Asanas using Deep Learning [1]</a:t>
            </a:r>
            <a:endParaRPr sz="1700" b="1" u="sng"/>
          </a:p>
          <a:p>
            <a:pPr marL="457200" lvl="0" indent="0" algn="l" rtl="0">
              <a:spcBef>
                <a:spcPts val="1200"/>
              </a:spcBef>
              <a:spcAft>
                <a:spcPts val="0"/>
              </a:spcAft>
              <a:buNone/>
            </a:pPr>
            <a:r>
              <a:rPr lang="en-GB" sz="1700"/>
              <a:t>The Researcher have used Deep Learning method to classify Pose detected by the key points obtained from the help of PoseNet. We took idea about the Deep Learning technique used to classify Different pose from this Paper </a:t>
            </a:r>
            <a:endParaRPr sz="1700"/>
          </a:p>
          <a:p>
            <a:pPr marL="457200" lvl="0" indent="-328453" algn="l" rtl="0">
              <a:spcBef>
                <a:spcPts val="1200"/>
              </a:spcBef>
              <a:spcAft>
                <a:spcPts val="0"/>
              </a:spcAft>
              <a:buSzPct val="100000"/>
              <a:buAutoNum type="arabicPeriod"/>
            </a:pPr>
            <a:r>
              <a:rPr lang="en-GB" sz="1700" b="1" u="sng"/>
              <a:t>REAL TIME DETECTION AND CLASSIFICATION OF YOGA POSE USING TENSORFLOW MOVENET [2]</a:t>
            </a:r>
            <a:endParaRPr sz="1700" b="1" u="sng"/>
          </a:p>
          <a:p>
            <a:pPr marL="457200" lvl="0" indent="0" algn="l" rtl="0">
              <a:spcBef>
                <a:spcPts val="1200"/>
              </a:spcBef>
              <a:spcAft>
                <a:spcPts val="0"/>
              </a:spcAft>
              <a:buNone/>
            </a:pPr>
            <a:r>
              <a:rPr lang="en-GB" sz="1700"/>
              <a:t>In this research paper the researcher has implemented MovNet model to detect the yoga pose. We took idea from this and broaden our training model for more poses.</a:t>
            </a:r>
            <a:endParaRPr sz="1700"/>
          </a:p>
          <a:p>
            <a:pPr marL="0" lvl="0" indent="0" algn="l" rtl="0">
              <a:spcBef>
                <a:spcPts val="1200"/>
              </a:spcBef>
              <a:spcAft>
                <a:spcPts val="1200"/>
              </a:spcAft>
              <a:buNone/>
            </a:pPr>
            <a:endParaRPr sz="1700" u="sng"/>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MovNet</a:t>
            </a:r>
            <a:endParaRPr/>
          </a:p>
        </p:txBody>
      </p:sp>
      <p:sp>
        <p:nvSpPr>
          <p:cNvPr id="183" name="Google Shape;183;p20"/>
          <p:cNvSpPr txBox="1">
            <a:spLocks noGrp="1"/>
          </p:cNvSpPr>
          <p:nvPr>
            <p:ph type="body" idx="1"/>
          </p:nvPr>
        </p:nvSpPr>
        <p:spPr>
          <a:xfrm>
            <a:off x="3702175" y="1558875"/>
            <a:ext cx="4957200" cy="28800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GB" sz="1700"/>
              <a:t>It is a Tensorflow Module that helps to findout the flexicon points (here 17 points). </a:t>
            </a:r>
            <a:endParaRPr sz="1700"/>
          </a:p>
          <a:p>
            <a:pPr marL="457200" lvl="0" indent="-336550" algn="l" rtl="0">
              <a:spcBef>
                <a:spcPts val="0"/>
              </a:spcBef>
              <a:spcAft>
                <a:spcPts val="0"/>
              </a:spcAft>
              <a:buSzPts val="1700"/>
              <a:buChar char="●"/>
            </a:pPr>
            <a:r>
              <a:rPr lang="en-GB" sz="1700"/>
              <a:t>Using Tensor flow MoveNet to detect the key points from the images and then convert these key points to CSV files. </a:t>
            </a:r>
            <a:endParaRPr sz="1700"/>
          </a:p>
          <a:p>
            <a:pPr marL="457200" lvl="0" indent="-336550" algn="l" rtl="0">
              <a:spcBef>
                <a:spcPts val="0"/>
              </a:spcBef>
              <a:spcAft>
                <a:spcPts val="0"/>
              </a:spcAft>
              <a:buSzPts val="1700"/>
              <a:buChar char="●"/>
            </a:pPr>
            <a:r>
              <a:rPr lang="en-GB" sz="1700"/>
              <a:t>The converted key points (CSV file) is feed into the neural network for classification.</a:t>
            </a:r>
            <a:endParaRPr sz="1700"/>
          </a:p>
          <a:p>
            <a:pPr marL="0" lvl="0" indent="0" algn="l" rtl="0">
              <a:spcBef>
                <a:spcPts val="1200"/>
              </a:spcBef>
              <a:spcAft>
                <a:spcPts val="1200"/>
              </a:spcAft>
              <a:buNone/>
            </a:pPr>
            <a:endParaRPr sz="1700"/>
          </a:p>
        </p:txBody>
      </p:sp>
      <p:pic>
        <p:nvPicPr>
          <p:cNvPr id="184" name="Google Shape;184;p20"/>
          <p:cNvPicPr preferRelativeResize="0"/>
          <p:nvPr/>
        </p:nvPicPr>
        <p:blipFill>
          <a:blip r:embed="rId3">
            <a:alphaModFix/>
          </a:blip>
          <a:stretch>
            <a:fillRect/>
          </a:stretch>
        </p:blipFill>
        <p:spPr>
          <a:xfrm>
            <a:off x="761825" y="1558875"/>
            <a:ext cx="2301550" cy="288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Objective</a:t>
            </a:r>
            <a:endParaRPr/>
          </a:p>
        </p:txBody>
      </p:sp>
      <p:sp>
        <p:nvSpPr>
          <p:cNvPr id="190" name="Google Shape;190;p21"/>
          <p:cNvSpPr txBox="1">
            <a:spLocks noGrp="1"/>
          </p:cNvSpPr>
          <p:nvPr>
            <p:ph type="body" idx="1"/>
          </p:nvPr>
        </p:nvSpPr>
        <p:spPr>
          <a:xfrm>
            <a:off x="3752750" y="1245000"/>
            <a:ext cx="4683900" cy="2536200"/>
          </a:xfrm>
          <a:prstGeom prst="rect">
            <a:avLst/>
          </a:prstGeom>
          <a:ln>
            <a:noFill/>
          </a:ln>
        </p:spPr>
        <p:txBody>
          <a:bodyPr spcFirstLastPara="1" wrap="square" lIns="91425" tIns="91425" rIns="91425" bIns="91425" anchor="t" anchorCtr="0">
            <a:noAutofit/>
          </a:bodyPr>
          <a:lstStyle/>
          <a:p>
            <a:pPr marL="457200" lvl="0" indent="-339725" algn="just" rtl="0">
              <a:spcBef>
                <a:spcPts val="0"/>
              </a:spcBef>
              <a:spcAft>
                <a:spcPts val="0"/>
              </a:spcAft>
              <a:buSzPts val="1750"/>
              <a:buFont typeface="Roboto"/>
              <a:buChar char="-"/>
            </a:pPr>
            <a:r>
              <a:rPr lang="en-GB" sz="1750">
                <a:latin typeface="Roboto"/>
                <a:ea typeface="Roboto"/>
                <a:cs typeface="Roboto"/>
                <a:sym typeface="Roboto"/>
              </a:rPr>
              <a:t>To detect major flexion points of human body</a:t>
            </a:r>
            <a:endParaRPr sz="1750">
              <a:latin typeface="Roboto"/>
              <a:ea typeface="Roboto"/>
              <a:cs typeface="Roboto"/>
              <a:sym typeface="Roboto"/>
            </a:endParaRPr>
          </a:p>
          <a:p>
            <a:pPr marL="457200" lvl="0" indent="-339725" algn="just" rtl="0">
              <a:spcBef>
                <a:spcPts val="0"/>
              </a:spcBef>
              <a:spcAft>
                <a:spcPts val="0"/>
              </a:spcAft>
              <a:buSzPts val="1750"/>
              <a:buFont typeface="Roboto"/>
              <a:buChar char="-"/>
            </a:pPr>
            <a:r>
              <a:rPr lang="en-GB" sz="1750">
                <a:latin typeface="Roboto"/>
                <a:ea typeface="Roboto"/>
                <a:cs typeface="Roboto"/>
                <a:sym typeface="Roboto"/>
              </a:rPr>
              <a:t>Classification of frame data into different yoga poses</a:t>
            </a:r>
            <a:endParaRPr sz="1750">
              <a:latin typeface="Roboto"/>
              <a:ea typeface="Roboto"/>
              <a:cs typeface="Roboto"/>
              <a:sym typeface="Roboto"/>
            </a:endParaRPr>
          </a:p>
          <a:p>
            <a:pPr marL="457200" lvl="0" indent="-339725" algn="just" rtl="0">
              <a:spcBef>
                <a:spcPts val="0"/>
              </a:spcBef>
              <a:spcAft>
                <a:spcPts val="0"/>
              </a:spcAft>
              <a:buSzPts val="1750"/>
              <a:buFont typeface="Roboto"/>
              <a:buChar char="-"/>
            </a:pPr>
            <a:r>
              <a:rPr lang="en-GB" sz="1750">
                <a:latin typeface="Roboto"/>
                <a:ea typeface="Roboto"/>
                <a:cs typeface="Roboto"/>
                <a:sym typeface="Roboto"/>
              </a:rPr>
              <a:t>Live feed capture and detection of pose and movement</a:t>
            </a:r>
            <a:endParaRPr sz="1750">
              <a:latin typeface="Roboto"/>
              <a:ea typeface="Roboto"/>
              <a:cs typeface="Roboto"/>
              <a:sym typeface="Roboto"/>
            </a:endParaRPr>
          </a:p>
          <a:p>
            <a:pPr marL="457200" lvl="0" indent="-339725" algn="just" rtl="0">
              <a:spcBef>
                <a:spcPts val="0"/>
              </a:spcBef>
              <a:spcAft>
                <a:spcPts val="0"/>
              </a:spcAft>
              <a:buSzPts val="1750"/>
              <a:buFont typeface="Roboto"/>
              <a:buChar char="-"/>
            </a:pPr>
            <a:r>
              <a:rPr lang="en-GB" sz="1750">
                <a:latin typeface="Roboto"/>
                <a:ea typeface="Roboto"/>
                <a:cs typeface="Roboto"/>
                <a:sym typeface="Roboto"/>
              </a:rPr>
              <a:t>Accuracy measurement of yoga pose in real time. </a:t>
            </a:r>
            <a:endParaRPr sz="175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1055850" y="410525"/>
            <a:ext cx="5609700" cy="5985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GB"/>
              <a:t>Software Used</a:t>
            </a:r>
            <a:endParaRPr/>
          </a:p>
        </p:txBody>
      </p:sp>
      <p:pic>
        <p:nvPicPr>
          <p:cNvPr id="196" name="Google Shape;196;p22"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pic>
        <p:nvPicPr>
          <p:cNvPr id="197" name="Google Shape;197;p22"/>
          <p:cNvPicPr preferRelativeResize="0"/>
          <p:nvPr/>
        </p:nvPicPr>
        <p:blipFill>
          <a:blip r:embed="rId4">
            <a:alphaModFix/>
          </a:blip>
          <a:stretch>
            <a:fillRect/>
          </a:stretch>
        </p:blipFill>
        <p:spPr>
          <a:xfrm>
            <a:off x="5209575" y="1271275"/>
            <a:ext cx="1690808" cy="1438550"/>
          </a:xfrm>
          <a:prstGeom prst="rect">
            <a:avLst/>
          </a:prstGeom>
          <a:noFill/>
          <a:ln>
            <a:noFill/>
          </a:ln>
        </p:spPr>
      </p:pic>
      <p:pic>
        <p:nvPicPr>
          <p:cNvPr id="198" name="Google Shape;198;p22"/>
          <p:cNvPicPr preferRelativeResize="0"/>
          <p:nvPr/>
        </p:nvPicPr>
        <p:blipFill>
          <a:blip r:embed="rId5">
            <a:alphaModFix/>
          </a:blip>
          <a:stretch>
            <a:fillRect/>
          </a:stretch>
        </p:blipFill>
        <p:spPr>
          <a:xfrm>
            <a:off x="479500" y="1258325"/>
            <a:ext cx="1656850" cy="1438550"/>
          </a:xfrm>
          <a:prstGeom prst="rect">
            <a:avLst/>
          </a:prstGeom>
          <a:noFill/>
          <a:ln>
            <a:noFill/>
          </a:ln>
        </p:spPr>
      </p:pic>
      <p:pic>
        <p:nvPicPr>
          <p:cNvPr id="199" name="Google Shape;199;p22"/>
          <p:cNvPicPr preferRelativeResize="0"/>
          <p:nvPr/>
        </p:nvPicPr>
        <p:blipFill>
          <a:blip r:embed="rId6">
            <a:alphaModFix/>
          </a:blip>
          <a:stretch>
            <a:fillRect/>
          </a:stretch>
        </p:blipFill>
        <p:spPr>
          <a:xfrm>
            <a:off x="4346738" y="3312500"/>
            <a:ext cx="3416475" cy="1072225"/>
          </a:xfrm>
          <a:prstGeom prst="rect">
            <a:avLst/>
          </a:prstGeom>
          <a:noFill/>
          <a:ln>
            <a:noFill/>
          </a:ln>
        </p:spPr>
      </p:pic>
      <p:pic>
        <p:nvPicPr>
          <p:cNvPr id="200" name="Google Shape;200;p22"/>
          <p:cNvPicPr preferRelativeResize="0"/>
          <p:nvPr/>
        </p:nvPicPr>
        <p:blipFill>
          <a:blip r:embed="rId7">
            <a:alphaModFix/>
          </a:blip>
          <a:stretch>
            <a:fillRect/>
          </a:stretch>
        </p:blipFill>
        <p:spPr>
          <a:xfrm>
            <a:off x="1055850" y="2946165"/>
            <a:ext cx="2416274" cy="1438550"/>
          </a:xfrm>
          <a:prstGeom prst="rect">
            <a:avLst/>
          </a:prstGeom>
          <a:noFill/>
          <a:ln>
            <a:noFill/>
          </a:ln>
        </p:spPr>
      </p:pic>
      <p:pic>
        <p:nvPicPr>
          <p:cNvPr id="201" name="Google Shape;201;p22"/>
          <p:cNvPicPr preferRelativeResize="0"/>
          <p:nvPr/>
        </p:nvPicPr>
        <p:blipFill>
          <a:blip r:embed="rId8">
            <a:alphaModFix/>
          </a:blip>
          <a:stretch>
            <a:fillRect/>
          </a:stretch>
        </p:blipFill>
        <p:spPr>
          <a:xfrm>
            <a:off x="2464837" y="1280375"/>
            <a:ext cx="2416275" cy="1420348"/>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796</Words>
  <Application>Microsoft Office PowerPoint</Application>
  <PresentationFormat>On-screen Show (16:9)</PresentationFormat>
  <Paragraphs>59</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Lato</vt:lpstr>
      <vt:lpstr>Nunito</vt:lpstr>
      <vt:lpstr>Montserrat</vt:lpstr>
      <vt:lpstr>Arial</vt:lpstr>
      <vt:lpstr>Roboto</vt:lpstr>
      <vt:lpstr>Shift</vt:lpstr>
      <vt:lpstr>YoPo</vt:lpstr>
      <vt:lpstr>PROJECT AIM</vt:lpstr>
      <vt:lpstr>What Motivated Us…..</vt:lpstr>
      <vt:lpstr>What’s New…..</vt:lpstr>
      <vt:lpstr>LITERATURE SURVEY</vt:lpstr>
      <vt:lpstr>LITERATURE SURVEY</vt:lpstr>
      <vt:lpstr>MovNet</vt:lpstr>
      <vt:lpstr>Objective</vt:lpstr>
      <vt:lpstr>Software Used</vt:lpstr>
      <vt:lpstr>PowerPoint Presentation</vt:lpstr>
      <vt:lpstr>Industrial Perspective</vt:lpstr>
      <vt:lpstr>Conclusion</vt:lpstr>
      <vt:lpstr>FUTURE 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YoPo</dc:title>
  <cp:lastModifiedBy>AKHILESH KUMAR MISHRA</cp:lastModifiedBy>
  <cp:revision>3</cp:revision>
  <dcterms:modified xsi:type="dcterms:W3CDTF">2023-10-12T08:32:36Z</dcterms:modified>
</cp:coreProperties>
</file>